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94"/>
  </p:normalViewPr>
  <p:slideViewPr>
    <p:cSldViewPr snapToGrid="0">
      <p:cViewPr varScale="1">
        <p:scale>
          <a:sx n="121" d="100"/>
          <a:sy n="121" d="100"/>
        </p:scale>
        <p:origin x="126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0498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0296569B-E96E-1D4E-9FF7-E8247D9DD6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89808-4FE0-6F47-B5E2-4578A50D8E5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11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1206C-70D7-174F-A5B2-61E1CB825676}" type="datetime1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26AEED-CA4B-A845-AB85-5864FD433D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084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DCC7-99E6-E04A-A89D-EE31476A00C3}" type="datetime1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26AEED-CA4B-A845-AB85-5864FD433D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692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+mj-lt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GPSoeiKakugothicUB" panose="020B0900000000000000" pitchFamily="34" charset="-128"/>
                <a:ea typeface="HGPSoeiKakugothicUB" panose="020B0900000000000000" pitchFamily="34" charset="-128"/>
              </a:defRPr>
            </a:lvl1pPr>
            <a:lvl2pPr>
              <a:defRPr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AF89-38A9-7F42-A292-064322BAEE38}" type="datetime1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375230" y="6356350"/>
            <a:ext cx="393540" cy="365125"/>
          </a:xfrm>
        </p:spPr>
        <p:txBody>
          <a:bodyPr/>
          <a:lstStyle/>
          <a:p>
            <a:r>
              <a:rPr kumimoji="1" lang="ja-JP" altLang="en-US"/>
              <a:t>　</a:t>
            </a:r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5927E5A-1AF6-0447-995D-0048C1E62595}"/>
              </a:ext>
            </a:extLst>
          </p:cNvPr>
          <p:cNvSpPr txBox="1">
            <a:spLocks/>
          </p:cNvSpPr>
          <p:nvPr/>
        </p:nvSpPr>
        <p:spPr>
          <a:xfrm>
            <a:off x="3124200" y="635634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4572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0B89808-4FE0-6F47-B5E2-4578A50D8E5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566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5FB93-F827-334D-9238-0B18E5F9ED2D}" type="datetime1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419600" y="6356350"/>
            <a:ext cx="912688" cy="365125"/>
          </a:xfrm>
          <a:prstGeom prst="rect">
            <a:avLst/>
          </a:prstGeom>
        </p:spPr>
        <p:txBody>
          <a:bodyPr/>
          <a:lstStyle/>
          <a:p>
            <a:fld id="{FE26AEED-CA4B-A845-AB85-5864FD433D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05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2968-2BA9-914E-89E7-F6C8D2292778}" type="datetime1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26AEED-CA4B-A845-AB85-5864FD433D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359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2C6A5-FCB3-F84C-B158-1613103AFBDE}" type="datetime1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4303159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26AEED-CA4B-A845-AB85-5864FD433D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2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CA77-7D2D-F744-B7F3-B9A13EAEA0B2}" type="datetime1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26AEED-CA4B-A845-AB85-5864FD433D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12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42ECA-3973-4240-9444-7DC1ED53349C}" type="datetime1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26AEED-CA4B-A845-AB85-5864FD433D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0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B3E1-A9BA-4740-A83E-137E43F51D1B}" type="datetime1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26AEED-CA4B-A845-AB85-5864FD433D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34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CEAD-6E5A-7945-BE43-FF7FF74998C7}" type="datetime1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26AEED-CA4B-A845-AB85-5864FD433D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55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193820"/>
            <a:ext cx="6766560" cy="521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912092"/>
            <a:ext cx="8229600" cy="53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3E49C-E42A-B74F-97D4-F18279725442}" type="datetime1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89808-4FE0-6F47-B5E2-4578A50D8E5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457200" y="809083"/>
            <a:ext cx="8229600" cy="0"/>
          </a:xfrm>
          <a:prstGeom prst="line">
            <a:avLst/>
          </a:prstGeom>
          <a:ln w="762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85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2800" kern="1200">
          <a:solidFill>
            <a:schemeClr val="tx1"/>
          </a:solidFill>
          <a:latin typeface="HGP創英角ｺﾞｼｯｸUB"/>
          <a:ea typeface="HGP創英角ｺﾞｼｯｸUB"/>
          <a:cs typeface="HGP創英角ｺﾞｼｯｸUB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2800" kern="1200">
          <a:solidFill>
            <a:schemeClr val="tx1"/>
          </a:solidFill>
          <a:latin typeface="HGPSoeiKakugothicUB" panose="020B0900000000000000" pitchFamily="34" charset="-128"/>
          <a:ea typeface="HGPSoeiKakugothicUB" panose="020B0900000000000000" pitchFamily="34" charset="-128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DD914D-A822-8E5B-5016-1E3F7B778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HGPSoeiKakugothicUB" panose="020B0900000000000000" pitchFamily="34" charset="-128"/>
                <a:ea typeface="HGPSoeiKakugothicUB" panose="020B0900000000000000" pitchFamily="34" charset="-128"/>
              </a:rPr>
              <a:t>AI</a:t>
            </a:r>
            <a:r>
              <a:rPr lang="ja-JP" altLang="en-US">
                <a:latin typeface="HGPSoeiKakugothicUB" panose="020B0900000000000000" pitchFamily="34" charset="-128"/>
                <a:ea typeface="HGPSoeiKakugothicUB" panose="020B0900000000000000" pitchFamily="34" charset="-128"/>
              </a:rPr>
              <a:t>新商品アイデア作成サービスの活用提案</a:t>
            </a:r>
            <a:endParaRPr kumimoji="1" lang="ja-JP" altLang="en-US">
              <a:latin typeface="HGPSoeiKakugothicUB" panose="020B0900000000000000" pitchFamily="34" charset="-128"/>
              <a:ea typeface="HGPSoeiKakugothicUB" panose="020B0900000000000000" pitchFamily="34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77DC06-AA12-3D9A-E6E8-67080CFE0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ja-JP" altLang="en-US" b="1" i="0">
                <a:solidFill>
                  <a:srgbClr val="000000"/>
                </a:solidFill>
                <a:effectLst/>
                <a:latin typeface="Hiragino Kaku Gothic ProN" panose="020B0300000000000000" pitchFamily="34" charset="-128"/>
                <a:ea typeface="Hiragino Kaku Gothic ProN" panose="020B0300000000000000" pitchFamily="34" charset="-128"/>
              </a:rPr>
              <a:t>「</a:t>
            </a:r>
            <a:r>
              <a:rPr lang="en-US" altLang="ja-JP" b="1" i="0" dirty="0">
                <a:solidFill>
                  <a:srgbClr val="000000"/>
                </a:solidFill>
                <a:effectLst/>
                <a:latin typeface="Hiragino Kaku Gothic ProN" panose="020B0300000000000000" pitchFamily="34" charset="-128"/>
                <a:ea typeface="Hiragino Kaku Gothic ProN" panose="020B0300000000000000" pitchFamily="34" charset="-128"/>
              </a:rPr>
              <a:t>AI</a:t>
            </a:r>
            <a:r>
              <a:rPr lang="ja-JP" altLang="en-US" b="1" i="0">
                <a:solidFill>
                  <a:srgbClr val="000000"/>
                </a:solidFill>
                <a:effectLst/>
                <a:latin typeface="Hiragino Kaku Gothic ProN" panose="020B0300000000000000" pitchFamily="34" charset="-128"/>
                <a:ea typeface="Hiragino Kaku Gothic ProN" panose="020B0300000000000000" pitchFamily="34" charset="-128"/>
              </a:rPr>
              <a:t>新商品アイデア作成サービス」</a:t>
            </a:r>
            <a:endParaRPr lang="en-US" altLang="ja-JP" b="1" i="0" dirty="0">
              <a:solidFill>
                <a:srgbClr val="000000"/>
              </a:solidFill>
              <a:effectLst/>
              <a:latin typeface="Hiragino Kaku Gothic ProN" panose="020B0300000000000000" pitchFamily="34" charset="-128"/>
              <a:ea typeface="Hiragino Kaku Gothic ProN" panose="020B0300000000000000" pitchFamily="34" charset="-128"/>
            </a:endParaRPr>
          </a:p>
          <a:p>
            <a:pPr marL="0" indent="0">
              <a:buNone/>
            </a:pPr>
            <a:endParaRPr lang="en-US" altLang="ja-JP" b="1" dirty="0">
              <a:solidFill>
                <a:srgbClr val="000000"/>
              </a:solidFill>
              <a:latin typeface="Hiragino Kaku Gothic ProN" panose="020B0300000000000000" pitchFamily="34" charset="-128"/>
              <a:ea typeface="Hiragino Kaku Gothic ProN" panose="020B0300000000000000" pitchFamily="34" charset="-128"/>
            </a:endParaRPr>
          </a:p>
          <a:p>
            <a:pPr marL="0" indent="0">
              <a:buNone/>
            </a:pPr>
            <a:endParaRPr lang="en-US" altLang="ja-JP" b="1" i="0" dirty="0">
              <a:solidFill>
                <a:srgbClr val="000000"/>
              </a:solidFill>
              <a:effectLst/>
              <a:latin typeface="Hiragino Kaku Gothic ProN" panose="020B0300000000000000" pitchFamily="34" charset="-128"/>
              <a:ea typeface="Hiragino Kaku Gothic ProN" panose="020B0300000000000000" pitchFamily="34" charset="-128"/>
            </a:endParaRPr>
          </a:p>
          <a:p>
            <a:pPr marL="0" indent="0">
              <a:buNone/>
            </a:pPr>
            <a:endParaRPr lang="en-US" altLang="ja-JP" b="1" i="0" dirty="0">
              <a:solidFill>
                <a:srgbClr val="000000"/>
              </a:solidFill>
              <a:effectLst/>
              <a:latin typeface="Hiragino Kaku Gothic ProN" panose="020B0300000000000000" pitchFamily="34" charset="-128"/>
              <a:ea typeface="Hiragino Kaku Gothic ProN" panose="020B0300000000000000" pitchFamily="34" charset="-128"/>
            </a:endParaRPr>
          </a:p>
          <a:p>
            <a:pPr marL="0" indent="0">
              <a:buNone/>
            </a:pPr>
            <a:endParaRPr lang="ja-JP" altLang="en-US" b="1" i="0">
              <a:solidFill>
                <a:srgbClr val="000000"/>
              </a:solidFill>
              <a:effectLst/>
              <a:latin typeface="Hiragino Kaku Gothic ProN" panose="020B0300000000000000" pitchFamily="34" charset="-128"/>
              <a:ea typeface="Hiragino Kaku Gothic ProN" panose="020B0300000000000000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b="1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b="1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b="1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b="1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b="1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b="1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b="1" dirty="0">
                <a:latin typeface="Meiryo" panose="020B0604030504040204" pitchFamily="34" charset="-128"/>
                <a:ea typeface="Meiryo" panose="020B0604030504040204" pitchFamily="34" charset="-128"/>
              </a:rPr>
              <a:t>WEB</a:t>
            </a:r>
            <a:r>
              <a:rPr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利用型のため導入不要</a:t>
            </a:r>
            <a:endParaRPr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/>
              <a:t>専用システム構築やインストール作業は一切なし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/>
              <a:t>すぐにブラウザ上で使える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超安価＆即時アイデア生成</a:t>
            </a:r>
            <a:endParaRPr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dirty="0"/>
              <a:t>1</a:t>
            </a:r>
            <a:r>
              <a:rPr lang="ja-JP" altLang="en-US"/>
              <a:t>回</a:t>
            </a:r>
            <a:r>
              <a:rPr lang="en-US" altLang="ja-JP" dirty="0"/>
              <a:t>400</a:t>
            </a:r>
            <a:r>
              <a:rPr lang="ja-JP" altLang="en-US"/>
              <a:t>円から利用可能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dirty="0"/>
              <a:t>100</a:t>
            </a:r>
            <a:r>
              <a:rPr lang="ja-JP" altLang="en-US"/>
              <a:t>件セット：</a:t>
            </a:r>
            <a:r>
              <a:rPr lang="en-US" altLang="ja-JP" dirty="0"/>
              <a:t>2</a:t>
            </a:r>
            <a:r>
              <a:rPr lang="ja-JP" altLang="en-US"/>
              <a:t>万円（</a:t>
            </a:r>
            <a:r>
              <a:rPr lang="en-US" altLang="ja-JP" dirty="0"/>
              <a:t>1</a:t>
            </a:r>
            <a:r>
              <a:rPr lang="ja-JP" altLang="en-US"/>
              <a:t>件あたり</a:t>
            </a:r>
            <a:r>
              <a:rPr lang="en-US" altLang="ja-JP" dirty="0"/>
              <a:t>200</a:t>
            </a:r>
            <a:r>
              <a:rPr lang="ja-JP" altLang="en-US"/>
              <a:t>円）で一気に試せる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/>
              <a:t>作成時間は約</a:t>
            </a:r>
            <a:r>
              <a:rPr lang="en-US" altLang="ja-JP" dirty="0"/>
              <a:t>1</a:t>
            </a:r>
            <a:r>
              <a:rPr lang="ja-JP" altLang="en-US"/>
              <a:t>分／件なので、短時間でアイデアを獲得</a:t>
            </a:r>
          </a:p>
          <a:p>
            <a:pPr marL="0" indent="0">
              <a:buNone/>
            </a:pPr>
            <a:endParaRPr kumimoji="1" lang="ja-JP" altLang="en-US"/>
          </a:p>
        </p:txBody>
      </p:sp>
      <p:pic>
        <p:nvPicPr>
          <p:cNvPr id="5" name="図 4" descr="テキスト&#10;&#10;自動的に生成された説明">
            <a:extLst>
              <a:ext uri="{FF2B5EF4-FFF2-40B4-BE49-F238E27FC236}">
                <a16:creationId xmlns:a16="http://schemas.microsoft.com/office/drawing/2014/main" id="{2538AB9D-C404-CF51-8712-8E24702D18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689" y="1392865"/>
            <a:ext cx="3643423" cy="2732567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CE5DD4C-28D2-986B-D942-DB93A1ECD60A}"/>
              </a:ext>
            </a:extLst>
          </p:cNvPr>
          <p:cNvSpPr txBox="1"/>
          <p:nvPr/>
        </p:nvSpPr>
        <p:spPr>
          <a:xfrm>
            <a:off x="4571999" y="1392865"/>
            <a:ext cx="427428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Meiryo" panose="020B0604030504040204" pitchFamily="34" charset="-128"/>
                <a:ea typeface="Meiryo" panose="020B0604030504040204" pitchFamily="34" charset="-128"/>
              </a:rPr>
              <a:t>https://kakoo.jp/shinshouhin_idea_irai</a:t>
            </a:r>
          </a:p>
          <a:p>
            <a:pPr algn="l"/>
            <a:r>
              <a:rPr lang="ja-JP" altLang="en-US" sz="1600" b="1" i="0" u="none" strike="noStrike">
                <a:solidFill>
                  <a:srgbClr val="333333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４００円で新商品アイデアと商品画像を作成</a:t>
            </a:r>
          </a:p>
          <a:p>
            <a:pPr algn="l"/>
            <a:r>
              <a:rPr lang="en-US" altLang="ja-JP" sz="1600" b="1" i="0" u="none" strike="noStrike" dirty="0">
                <a:solidFill>
                  <a:srgbClr val="333333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AI</a:t>
            </a:r>
            <a:r>
              <a:rPr lang="ja-JP" altLang="en-US" sz="1600" b="1" i="0" u="none" strike="noStrike">
                <a:solidFill>
                  <a:srgbClr val="333333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が１分程度で作成し、</a:t>
            </a:r>
            <a:r>
              <a:rPr lang="en-US" altLang="ja-JP" sz="1600" b="1" i="0" u="none" strike="noStrike" dirty="0">
                <a:solidFill>
                  <a:srgbClr val="333333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Web</a:t>
            </a:r>
            <a:r>
              <a:rPr lang="ja-JP" altLang="en-US" sz="1600" b="1" i="0" u="none" strike="noStrike">
                <a:solidFill>
                  <a:srgbClr val="333333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ページでの表示、</a:t>
            </a:r>
            <a:r>
              <a:rPr lang="en-US" altLang="ja-JP" sz="1600" b="1" i="0" u="none" strike="noStrike" dirty="0">
                <a:solidFill>
                  <a:srgbClr val="333333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PDF</a:t>
            </a:r>
            <a:r>
              <a:rPr lang="ja-JP" altLang="en-US" sz="1600" b="1" i="0" u="none" strike="noStrike">
                <a:solidFill>
                  <a:srgbClr val="333333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でのダウンロードを提供します。このアイデアと商品画像の権利はあなたのものです。</a:t>
            </a:r>
          </a:p>
          <a:p>
            <a:endParaRPr lang="en-US" altLang="ja-JP" sz="14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株式会社ホビークより提供中</a:t>
            </a:r>
            <a:b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「架空商品 </a:t>
            </a:r>
            <a:r>
              <a:rPr lang="en-US" altLang="ja-JP" sz="1400" dirty="0" err="1">
                <a:latin typeface="Meiryo" panose="020B0604030504040204" pitchFamily="34" charset="-128"/>
                <a:ea typeface="Meiryo" panose="020B0604030504040204" pitchFamily="34" charset="-128"/>
              </a:rPr>
              <a:t>kakoo</a:t>
            </a: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」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(https://kakoo.jp) </a:t>
            </a: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で既に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</a:rPr>
              <a:t>1,900</a:t>
            </a:r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</a:rPr>
              <a:t>点以上の架空商品アイデアが公開中</a:t>
            </a:r>
            <a:endParaRPr kumimoji="1" lang="en-US" altLang="ja-JP" sz="14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768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26CEE0-510D-3D94-C366-EA2FB742F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/>
              <a:t>なぜこのサービスを利用したいか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1BDA3B-8F2D-0CF0-6713-CAAAB7D91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新商品検討の“たたき台”として最適</a:t>
            </a:r>
            <a:endParaRPr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en-US" altLang="ja-JP" dirty="0"/>
              <a:t>100</a:t>
            </a:r>
            <a:r>
              <a:rPr lang="ja-JP" altLang="en-US"/>
              <a:t>件</a:t>
            </a:r>
            <a:r>
              <a:rPr lang="en-US" altLang="ja-JP" dirty="0"/>
              <a:t>2</a:t>
            </a:r>
            <a:r>
              <a:rPr lang="ja-JP" altLang="en-US"/>
              <a:t>万円で大量アイデアを一度に取得</a:t>
            </a:r>
          </a:p>
          <a:p>
            <a:pPr marL="742950" lvl="1" indent="-285750">
              <a:buFont typeface="+mj-lt"/>
              <a:buAutoNum type="arabicPeriod"/>
            </a:pPr>
            <a:r>
              <a:rPr lang="ja-JP" altLang="en-US"/>
              <a:t>その中から有望アイデアを素早く選定・検討可能</a:t>
            </a:r>
          </a:p>
          <a:p>
            <a:pPr>
              <a:buFont typeface="+mj-lt"/>
              <a:buAutoNum type="arabicPeriod"/>
            </a:pPr>
            <a:r>
              <a:rPr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大幅なコストと時間の削減</a:t>
            </a:r>
            <a:endParaRPr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ja-JP" altLang="en-US"/>
              <a:t>従来のブレストや外部コンサルでかかる人件費・手間に比べて圧倒的低価格</a:t>
            </a:r>
          </a:p>
          <a:p>
            <a:pPr marL="742950" lvl="1" indent="-285750">
              <a:buFont typeface="+mj-lt"/>
              <a:buAutoNum type="arabicPeriod"/>
            </a:pPr>
            <a:r>
              <a:rPr lang="ja-JP" altLang="en-US"/>
              <a:t>システム導入費用不要・維持コストゼロ</a:t>
            </a:r>
          </a:p>
          <a:p>
            <a:pPr>
              <a:buFont typeface="+mj-lt"/>
              <a:buAutoNum type="arabicPeriod"/>
            </a:pPr>
            <a:r>
              <a:rPr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知財リスクフリー・すぐ商業利用</a:t>
            </a:r>
            <a:r>
              <a:rPr lang="en-US" altLang="ja-JP" b="1" dirty="0">
                <a:latin typeface="Meiryo" panose="020B0604030504040204" pitchFamily="34" charset="-128"/>
                <a:ea typeface="Meiryo" panose="020B0604030504040204" pitchFamily="34" charset="-128"/>
              </a:rPr>
              <a:t>OK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ja-JP" altLang="en-US"/>
              <a:t>生成アイデア・画像は当社に完全帰属</a:t>
            </a:r>
          </a:p>
          <a:p>
            <a:pPr marL="742950" lvl="1" indent="-285750">
              <a:buFont typeface="+mj-lt"/>
              <a:buAutoNum type="arabicPeriod"/>
            </a:pPr>
            <a:r>
              <a:rPr lang="ja-JP" altLang="en-US"/>
              <a:t>商業展開のハードルを大幅に下げる</a:t>
            </a:r>
          </a:p>
          <a:p>
            <a:pPr>
              <a:buFont typeface="+mj-lt"/>
              <a:buAutoNum type="arabicPeriod"/>
            </a:pPr>
            <a:r>
              <a:rPr lang="ja-JP" altLang="en-US" b="1">
                <a:latin typeface="Meiryo" panose="020B0604030504040204" pitchFamily="34" charset="-128"/>
                <a:ea typeface="Meiryo" panose="020B0604030504040204" pitchFamily="34" charset="-128"/>
              </a:rPr>
              <a:t>利便性・柔軟性</a:t>
            </a:r>
            <a:endParaRPr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ja-JP" altLang="en-US"/>
              <a:t>社内の誰でも</a:t>
            </a:r>
            <a:r>
              <a:rPr lang="en-US" altLang="ja-JP" dirty="0"/>
              <a:t>WEB</a:t>
            </a:r>
            <a:r>
              <a:rPr lang="ja-JP" altLang="en-US"/>
              <a:t>から即アクセスして活用可能</a:t>
            </a:r>
          </a:p>
          <a:p>
            <a:pPr marL="742950" lvl="1" indent="-285750">
              <a:buFont typeface="+mj-lt"/>
              <a:buAutoNum type="arabicPeriod"/>
            </a:pPr>
            <a:r>
              <a:rPr lang="ja-JP" altLang="en-US"/>
              <a:t>ブラウザさえあれば場所を選ばず利用できる</a:t>
            </a:r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564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C4290BA-C126-5F6F-4F30-82AABD6FA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3820"/>
            <a:ext cx="8229600" cy="521998"/>
          </a:xfrm>
        </p:spPr>
        <p:txBody>
          <a:bodyPr>
            <a:normAutofit/>
          </a:bodyPr>
          <a:lstStyle/>
          <a:p>
            <a:r>
              <a:rPr lang="en-US" sz="2200" dirty="0" err="1"/>
              <a:t>当「</a:t>
            </a:r>
            <a:r>
              <a:rPr lang="en-US" altLang="ja-JP" sz="2200" b="0" i="0" u="none" strike="noStrike" dirty="0" err="1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AI</a:t>
            </a:r>
            <a:r>
              <a:rPr lang="ja-JP" altLang="en-US" sz="2200" b="0" i="0" u="none" strike="noStrike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新商品アイデア作成サービス </a:t>
            </a:r>
            <a:r>
              <a:rPr lang="en-US" altLang="ja-JP" sz="2200" b="0" i="0" u="none" strike="noStrike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(</a:t>
            </a:r>
            <a:r>
              <a:rPr lang="en-US" altLang="ja-JP" sz="2200" b="0" i="0" u="none" strike="noStrike" dirty="0" err="1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kakoo</a:t>
            </a:r>
            <a:r>
              <a:rPr lang="en-US" altLang="ja-JP" sz="2200" b="0" i="0" u="none" strike="noStrike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)</a:t>
            </a:r>
            <a:r>
              <a:rPr lang="ja-JP" altLang="en-US" sz="2200" b="0" i="0" u="none" strike="noStrike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」と他サービス比較</a:t>
            </a:r>
            <a:endParaRPr 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147FC79-9B67-8579-7832-6CC40C3BAF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180850"/>
              </p:ext>
            </p:extLst>
          </p:nvPr>
        </p:nvGraphicFramePr>
        <p:xfrm>
          <a:off x="457200" y="1113363"/>
          <a:ext cx="8229601" cy="4954553"/>
        </p:xfrm>
        <a:graphic>
          <a:graphicData uri="http://schemas.openxmlformats.org/drawingml/2006/table">
            <a:tbl>
              <a:tblPr/>
              <a:tblGrid>
                <a:gridCol w="1343487">
                  <a:extLst>
                    <a:ext uri="{9D8B030D-6E8A-4147-A177-3AD203B41FA5}">
                      <a16:colId xmlns:a16="http://schemas.microsoft.com/office/drawing/2014/main" val="3460847499"/>
                    </a:ext>
                  </a:extLst>
                </a:gridCol>
                <a:gridCol w="3460045">
                  <a:extLst>
                    <a:ext uri="{9D8B030D-6E8A-4147-A177-3AD203B41FA5}">
                      <a16:colId xmlns:a16="http://schemas.microsoft.com/office/drawing/2014/main" val="3276263838"/>
                    </a:ext>
                  </a:extLst>
                </a:gridCol>
                <a:gridCol w="3426069">
                  <a:extLst>
                    <a:ext uri="{9D8B030D-6E8A-4147-A177-3AD203B41FA5}">
                      <a16:colId xmlns:a16="http://schemas.microsoft.com/office/drawing/2014/main" val="1910159733"/>
                    </a:ext>
                  </a:extLst>
                </a:gridCol>
              </a:tblGrid>
              <a:tr h="26909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　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80808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他社</a:t>
                      </a:r>
                      <a:r>
                        <a:rPr lang="en-US" sz="1400" b="0" i="0" u="none" strike="noStrike">
                          <a:solidFill>
                            <a:srgbClr val="80808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AI</a:t>
                      </a:r>
                      <a:r>
                        <a:rPr lang="ja-JP" altLang="en-US" sz="1400" b="0" i="0" u="none" strike="noStrike">
                          <a:solidFill>
                            <a:srgbClr val="80808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サービス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AI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新商品アイデア作成サービス 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(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kakoo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)</a:t>
                      </a:r>
                      <a:endParaRPr lang="en-US" altLang="ja-JP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607054"/>
                  </a:ext>
                </a:extLst>
              </a:tr>
              <a:tr h="4801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価格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80808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高額（トライアルプランで約</a:t>
                      </a:r>
                      <a:r>
                        <a:rPr lang="en-US" altLang="ja-JP" sz="1400" b="0" i="0" u="none" strike="noStrike">
                          <a:solidFill>
                            <a:srgbClr val="80808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25</a:t>
                      </a:r>
                      <a:r>
                        <a:rPr lang="ja-JP" altLang="en-US" sz="1400" b="0" i="0" u="none" strike="noStrike">
                          <a:solidFill>
                            <a:srgbClr val="80808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万円～、研修や企画会議プランは数十～数百万円）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超低価格（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回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400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円（税込）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100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件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万円（税込））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6613116"/>
                  </a:ext>
                </a:extLst>
              </a:tr>
              <a:tr h="4801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実績・信頼性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80808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先行検証は行われたものの、実績が限定的。業界内での信頼性や事例が不足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既存サービス「架空商品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kakoo」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の実績があり、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2300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点以上の掲載実績で信頼性がある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7383401"/>
                  </a:ext>
                </a:extLst>
              </a:tr>
              <a:tr h="4801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開発スピード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80808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ワークショップやテストマーケティング等、複数プロセスを経るため時間がかかる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テキスト入力から約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分でアイデアと画像を生成。迅速な試行が可能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347945"/>
                  </a:ext>
                </a:extLst>
              </a:tr>
              <a:tr h="480154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利用リスク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80808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高額な投資が必要なため、失敗した場合の損失リスクが大きい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低コストのため、失敗しても損失が限定的。気軽に試行できる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4503907"/>
                  </a:ext>
                </a:extLst>
              </a:tr>
              <a:tr h="69121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業界適合性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80808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異業種のワークショップやテストマーケティングが主体。自社の業界特性とのマッチングが不透明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シンプルな操作で業界を問わず利用可能。既存の実績から幅広い用途に対応できる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795815"/>
                  </a:ext>
                </a:extLst>
              </a:tr>
              <a:tr h="69121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知的財産権の扱い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80808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プランによってはアイデアの権利帰属がサービス提供企業となるケースもあり、調整が必要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生成されたアイデア・画像は全てユーザーに帰属。商業利用において安心感がある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9575711"/>
                  </a:ext>
                </a:extLst>
              </a:tr>
              <a:tr h="69121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利用目的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80808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長期的かつ戦略的な新商品開発プロセス全体の支援を目指す。包括的なサポートが特徴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初期段階のアイデア創出とブレインストーミングの効率化に最適。即戦力として利用しやすい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330951"/>
                  </a:ext>
                </a:extLst>
              </a:tr>
              <a:tr h="691210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AI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の活用メリット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80808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高度な技術情報と生活者のニーズを組み合わせた独自性のあるアイデア生成が期待できる？、実証実績が不十分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大量のアイデアを迅速に生成でき、試行錯誤のスピードとコストパフォーマンスに優れる</a:t>
                      </a:r>
                      <a:endParaRPr lang="ja-JP" alt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992" marR="11992" marT="119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3712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35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64495E-FF73-3CB8-C73E-D46BB324E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利用イメージ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7A28E7-3372-A815-961E-5C7D88AA6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ja-JP" altLang="en-US" sz="4800" b="1" i="0">
                <a:solidFill>
                  <a:srgbClr val="000000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「</a:t>
            </a:r>
            <a:r>
              <a:rPr lang="en-US" altLang="ja-JP" sz="4800" b="1" i="0" dirty="0">
                <a:solidFill>
                  <a:srgbClr val="000000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AI</a:t>
            </a:r>
            <a:r>
              <a:rPr lang="ja-JP" altLang="en-US" sz="4800" b="1" i="0">
                <a:solidFill>
                  <a:srgbClr val="000000"/>
                </a:solidFill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新商品アイデア作成サービス」</a:t>
            </a:r>
            <a:r>
              <a:rPr lang="ja-JP" altLang="en-US" sz="4500" b="1">
                <a:latin typeface="Meiryo" panose="020B0604030504040204" pitchFamily="34" charset="-128"/>
                <a:ea typeface="Meiryo" panose="020B0604030504040204" pitchFamily="34" charset="-128"/>
              </a:rPr>
              <a:t>利用方法</a:t>
            </a:r>
            <a:endParaRPr lang="ja-JP" altLang="en-US" sz="45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dirty="0"/>
              <a:t>WEB</a:t>
            </a:r>
            <a:r>
              <a:rPr lang="ja-JP" altLang="en-US"/>
              <a:t>上のフォームに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altLang="ja-JP" dirty="0"/>
              <a:t>①</a:t>
            </a:r>
            <a:r>
              <a:rPr lang="ja-JP" altLang="en-US"/>
              <a:t>自社の強み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altLang="ja-JP" dirty="0"/>
              <a:t>②</a:t>
            </a:r>
            <a:r>
              <a:rPr lang="ja-JP" altLang="en-US"/>
              <a:t>ターゲットや売りたい相手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altLang="ja-JP" dirty="0"/>
              <a:t>③</a:t>
            </a:r>
            <a:r>
              <a:rPr lang="ja-JP" altLang="en-US"/>
              <a:t>その他アイデアや思い</a:t>
            </a:r>
            <a:br>
              <a:rPr lang="ja-JP" altLang="en-US"/>
            </a:br>
            <a:r>
              <a:rPr lang="ja-JP" altLang="en-US"/>
              <a:t>を入力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/>
              <a:t>約</a:t>
            </a:r>
            <a:r>
              <a:rPr lang="en-US" altLang="ja-JP" dirty="0"/>
              <a:t>1</a:t>
            </a:r>
            <a:r>
              <a:rPr lang="ja-JP" altLang="en-US"/>
              <a:t>分で新商品アイデア＆商品画像が自動生成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dirty="0"/>
              <a:t>PDF</a:t>
            </a:r>
            <a:r>
              <a:rPr lang="ja-JP" altLang="en-US"/>
              <a:t>または</a:t>
            </a:r>
            <a:r>
              <a:rPr lang="en-US" altLang="ja-JP" dirty="0"/>
              <a:t>Web</a:t>
            </a:r>
            <a:r>
              <a:rPr lang="ja-JP" altLang="en-US"/>
              <a:t>上でダウンロード・保存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/>
              <a:t>社内でアイデアを共有し、検討をすぐ開始</a:t>
            </a:r>
            <a:endParaRPr lang="en-US" altLang="ja-JP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/>
              <a:t>１００件の場合には大量作成依頼をし、２営業日以内にまとめて作成されて送られる</a:t>
            </a:r>
          </a:p>
          <a:p>
            <a:pPr marL="0" indent="0">
              <a:buNone/>
            </a:pPr>
            <a:endParaRPr lang="en-US" altLang="ja-JP" sz="45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4500" b="1">
                <a:latin typeface="Meiryo" panose="020B0604030504040204" pitchFamily="34" charset="-128"/>
                <a:ea typeface="Meiryo" panose="020B0604030504040204" pitchFamily="34" charset="-128"/>
              </a:rPr>
              <a:t>今回、行いたいこと</a:t>
            </a:r>
            <a:endParaRPr lang="ja-JP" altLang="en-US" sz="45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b="1" dirty="0"/>
              <a:t>100</a:t>
            </a:r>
            <a:r>
              <a:rPr lang="ja-JP" altLang="en-US" b="1"/>
              <a:t>件</a:t>
            </a:r>
            <a:r>
              <a:rPr lang="en-US" altLang="ja-JP" b="1" dirty="0"/>
              <a:t>2</a:t>
            </a:r>
            <a:r>
              <a:rPr lang="ja-JP" altLang="en-US" b="1"/>
              <a:t>万円プランで</a:t>
            </a:r>
            <a:r>
              <a:rPr lang="ja-JP" altLang="en-US"/>
              <a:t> → 多様なアイデアを一度に取得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 sz="2900"/>
              <a:t>有望アイデアをピックアップして短期間で検証・ブラッシュアップ</a:t>
            </a:r>
          </a:p>
          <a:p>
            <a:pPr marL="0" indent="0">
              <a:buNone/>
            </a:pPr>
            <a:endParaRPr lang="en-US" altLang="ja-JP" sz="45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sz="4500" b="1">
                <a:latin typeface="Meiryo" panose="020B0604030504040204" pitchFamily="34" charset="-128"/>
                <a:ea typeface="Meiryo" panose="020B0604030504040204" pitchFamily="34" charset="-128"/>
              </a:rPr>
              <a:t>ご承認のお願い</a:t>
            </a:r>
            <a:endParaRPr lang="ja-JP" altLang="en-US" sz="450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/>
              <a:t>システム導入費・手間がほぼゼロ、必要なときだけ</a:t>
            </a:r>
            <a:r>
              <a:rPr lang="en-US" altLang="ja-JP" dirty="0"/>
              <a:t>400</a:t>
            </a:r>
            <a:r>
              <a:rPr lang="ja-JP" altLang="en-US"/>
              <a:t>円から使える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/>
              <a:t>超低コストで大量のアイデアが得られ、商品開発のスピードアップが期待できる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ja-JP" altLang="en-US"/>
              <a:t>早期に導入し、新商品の検討に活用したい</a:t>
            </a:r>
          </a:p>
        </p:txBody>
      </p:sp>
    </p:spTree>
    <p:extLst>
      <p:ext uri="{BB962C8B-B14F-4D97-AF65-F5344CB8AC3E}">
        <p14:creationId xmlns:p14="http://schemas.microsoft.com/office/powerpoint/2010/main" val="3268564739"/>
      </p:ext>
    </p:extLst>
  </p:cSld>
  <p:clrMapOvr>
    <a:masterClrMapping/>
  </p:clrMapOvr>
</p:sld>
</file>

<file path=ppt/theme/theme1.xml><?xml version="1.0" encoding="utf-8"?>
<a:theme xmlns:a="http://schemas.openxmlformats.org/drawingml/2006/main" name="hobee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hobeec" id="{9CA500CF-5624-3543-BC9D-E190802EEB61}" vid="{AB6A46B6-184B-5F4A-A79B-D601A1E76C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hobeec</Template>
  <TotalTime>40</TotalTime>
  <Words>776</Words>
  <Application>Microsoft Macintosh PowerPoint</Application>
  <PresentationFormat>画面に合わせる (4:3)</PresentationFormat>
  <Paragraphs>85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HGPSoeiKakugothicUB</vt:lpstr>
      <vt:lpstr>HGPSoeiKakugothicUB</vt:lpstr>
      <vt:lpstr>Hiragino Kaku Gothic ProN</vt:lpstr>
      <vt:lpstr>ＭＳ Ｐゴシック</vt:lpstr>
      <vt:lpstr>Meiryo</vt:lpstr>
      <vt:lpstr>Arial</vt:lpstr>
      <vt:lpstr>Calibri</vt:lpstr>
      <vt:lpstr>hobeec</vt:lpstr>
      <vt:lpstr>AI新商品アイデア作成サービスの活用提案</vt:lpstr>
      <vt:lpstr>なぜこのサービスを利用したいか</vt:lpstr>
      <vt:lpstr>当「AI新商品アイデア作成サービス (kakoo)」と他サービス比較</vt:lpstr>
      <vt:lpstr>利用イメージ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しょ や</dc:creator>
  <cp:lastModifiedBy>しょ や</cp:lastModifiedBy>
  <cp:revision>3</cp:revision>
  <dcterms:created xsi:type="dcterms:W3CDTF">2025-01-10T12:49:08Z</dcterms:created>
  <dcterms:modified xsi:type="dcterms:W3CDTF">2025-03-04T07:25:48Z</dcterms:modified>
</cp:coreProperties>
</file>